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90" r:id="rId32"/>
    <p:sldId id="292" r:id="rId33"/>
    <p:sldId id="293" r:id="rId34"/>
    <p:sldId id="294" r:id="rId35"/>
    <p:sldId id="296" r:id="rId36"/>
    <p:sldId id="295" r:id="rId37"/>
    <p:sldId id="297" r:id="rId38"/>
    <p:sldId id="298" r:id="rId39"/>
    <p:sldId id="300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4" d="100"/>
          <a:sy n="74" d="100"/>
        </p:scale>
        <p:origin x="388" y="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83" y="332969"/>
            <a:ext cx="9035367" cy="53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2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2876" y="-1920823"/>
            <a:ext cx="7576324" cy="4220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71860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71860"/>
            <a:ext cx="1257318" cy="10096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42897" y="5318351"/>
            <a:ext cx="654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0570" y="28598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0740" y="285989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02" y="4570755"/>
            <a:ext cx="824785" cy="561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02" y="1571860"/>
            <a:ext cx="1257318" cy="10096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63425" y="2859892"/>
            <a:ext cx="82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Hacker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262653" y="3348414"/>
            <a:ext cx="0" cy="196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60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4968" y="338375"/>
            <a:ext cx="394047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So</a:t>
            </a:r>
            <a:endParaRPr lang="en-US" sz="199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959" y="2468001"/>
            <a:ext cx="4452492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>
                <a:solidFill>
                  <a:schemeClr val="accent1"/>
                </a:solidFill>
              </a:rPr>
              <a:t>IN</a:t>
            </a:r>
            <a:endParaRPr lang="en-US" sz="287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51890" y="-643744"/>
            <a:ext cx="857606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1977</a:t>
            </a:r>
            <a:endParaRPr lang="en-US" sz="287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26031" y="2588128"/>
            <a:ext cx="51903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Three</a:t>
            </a:r>
            <a:endParaRPr lang="en-US" sz="13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26031" y="3865183"/>
            <a:ext cx="89663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2"/>
                </a:solidFill>
              </a:rPr>
              <a:t>Geniuses</a:t>
            </a:r>
            <a:endParaRPr lang="en-US" sz="1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6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23666" y="549660"/>
            <a:ext cx="89663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2"/>
                </a:solidFill>
              </a:rPr>
              <a:t>Geniuses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6347" y="1560024"/>
            <a:ext cx="8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Ron Rivest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48730" y="1560025"/>
            <a:ext cx="8576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Leonard Aldeman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3167" y="1560024"/>
            <a:ext cx="290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Adi Shamir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719" y="2342677"/>
            <a:ext cx="2278491" cy="4093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540" y="2342677"/>
            <a:ext cx="2298858" cy="4093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7" y="2342677"/>
            <a:ext cx="2303095" cy="409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0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9721" y="402222"/>
            <a:ext cx="8201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Asymmetric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6824" y="3974305"/>
            <a:ext cx="8576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Algorithm</a:t>
            </a:r>
            <a:endParaRPr lang="en-US" sz="13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6208" y="2334457"/>
            <a:ext cx="7799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Cryptographic</a:t>
            </a:r>
            <a:endParaRPr lang="en-US" sz="9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0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13980" y="1005323"/>
            <a:ext cx="896638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34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9721" y="402222"/>
            <a:ext cx="8201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Asymmetric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6824" y="3974305"/>
            <a:ext cx="8576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Algorithm</a:t>
            </a:r>
            <a:endParaRPr lang="en-US" sz="13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36208" y="2334457"/>
            <a:ext cx="7799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Cryptographic</a:t>
            </a:r>
            <a:endParaRPr lang="en-US" sz="9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985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3042" y="2520472"/>
            <a:ext cx="8201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Asymmetric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6514" y="-445536"/>
            <a:ext cx="5166475" cy="6194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1" y="7024240"/>
            <a:ext cx="12192000" cy="49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4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7579602" y="2643135"/>
            <a:ext cx="8201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Asymmetric</a:t>
            </a:r>
            <a:endParaRPr lang="en-US" sz="115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472"/>
            <a:ext cx="12192000" cy="49865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5727" y="1625954"/>
            <a:ext cx="769470" cy="631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93" y="-984845"/>
            <a:ext cx="769470" cy="631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38" y="-1000631"/>
            <a:ext cx="769470" cy="63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537" y="-1000631"/>
            <a:ext cx="769470" cy="631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333" y="2521766"/>
            <a:ext cx="769470" cy="63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36" y="1782982"/>
            <a:ext cx="2827808" cy="3390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86" y="536200"/>
            <a:ext cx="970754" cy="13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1.45833E-6 0.30232 C 1.45833E-6 0.4382 0.09831 0.60556 0.17825 0.60556 L 0.35677 0.60556 " pathEditMode="relative" rAng="0" ptsTypes="AAAA">
                                      <p:cBhvr>
                                        <p:cTn id="13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39" y="30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-1.45833E-6 0.30278 C -1.45833E-6 0.43843 0.13776 0.60556 0.24974 0.60556 L 0.49948 0.60556 " pathEditMode="relative" rAng="0" ptsTypes="AAAA">
                                      <p:cBhvr>
                                        <p:cTn id="15" dur="2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74" y="3027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1.875E-6 0.30231 C -1.875E-6 0.43773 0.18763 0.60463 0.33998 0.60463 L 0.68008 0.60463 " pathEditMode="relative" rAng="0" ptsTypes="AAAA">
                                      <p:cBhvr>
                                        <p:cTn id="17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97" y="3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9259E-6 L 0.86471 0.08472 " pathEditMode="relative" rAng="0" ptsTypes="AA">
                                      <p:cBhvr>
                                        <p:cTn id="20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229" y="423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0.69883 0.2331 " pathEditMode="relative" rAng="0" ptsTypes="AA">
                                      <p:cBhvr>
                                        <p:cTn id="22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35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472"/>
            <a:ext cx="12192000" cy="4986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140" y="3206744"/>
            <a:ext cx="769470" cy="63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36" y="1782982"/>
            <a:ext cx="2827808" cy="3390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86" y="536200"/>
            <a:ext cx="970754" cy="13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8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1472"/>
            <a:ext cx="12192000" cy="4986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36" y="1782982"/>
            <a:ext cx="2827808" cy="33905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386" y="536200"/>
            <a:ext cx="970754" cy="13352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22" y="1241059"/>
            <a:ext cx="6845755" cy="561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70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7479" y="1813060"/>
            <a:ext cx="8632229" cy="511459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048375" y="381000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84205"/>
            <a:ext cx="1257318" cy="10096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84205"/>
            <a:ext cx="1257318" cy="10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83" y="1241057"/>
            <a:ext cx="6323394" cy="2308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22" y="1771604"/>
            <a:ext cx="6845755" cy="508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4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76" y="4488685"/>
            <a:ext cx="6056808" cy="6056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5483" y="-1011716"/>
            <a:ext cx="6323394" cy="2311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22" y="1771604"/>
            <a:ext cx="6845755" cy="508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79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0117 -0.4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483" y="7882125"/>
            <a:ext cx="6056808" cy="6056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75627" y="-2429550"/>
            <a:ext cx="6323394" cy="2311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1278" y="4314802"/>
            <a:ext cx="6845755" cy="508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58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>
        <p159:morph option="byObject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-2313575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66" y="3588263"/>
            <a:ext cx="614537" cy="1517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3" y="3588263"/>
            <a:ext cx="614537" cy="1517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866848" y="4085452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26672" y="4085452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4023" y="-1446550"/>
            <a:ext cx="21002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4960" y="408545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94960" y="434706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94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1.25E-6 0.358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0.35117 3.7037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35221 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1180149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66" y="3588263"/>
            <a:ext cx="614537" cy="1517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3" y="2826885"/>
            <a:ext cx="922850" cy="22789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5583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0219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135" y="269234"/>
            <a:ext cx="2100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4960" y="408545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94960" y="434706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818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1180149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82" y="2951665"/>
            <a:ext cx="872321" cy="2154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3" y="3588263"/>
            <a:ext cx="614537" cy="151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5583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0219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135" y="269234"/>
            <a:ext cx="2100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4960" y="408545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94960" y="434706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90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1180149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82" y="3588263"/>
            <a:ext cx="614537" cy="1517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3" y="3588263"/>
            <a:ext cx="614537" cy="151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5583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60219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135" y="269234"/>
            <a:ext cx="2100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94960" y="408545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394960" y="4347062"/>
            <a:ext cx="14732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1" y="1180149"/>
            <a:ext cx="1257318" cy="10096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581" y="3588263"/>
            <a:ext cx="614537" cy="1517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82" y="3583329"/>
            <a:ext cx="614537" cy="1517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45583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48902" y="527725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33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353" y="1180149"/>
            <a:ext cx="1257318" cy="1009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87645" y="4104409"/>
            <a:ext cx="614537" cy="1517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01212" y="530441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1212" y="3860225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6135" y="269234"/>
            <a:ext cx="21002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RSA</a:t>
            </a:r>
            <a:endParaRPr lang="en-US" sz="8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658360" y="3612841"/>
            <a:ext cx="29239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658360" y="4085452"/>
            <a:ext cx="29239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95" y="1180149"/>
            <a:ext cx="1257318" cy="10096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87645" y="2622776"/>
            <a:ext cx="614537" cy="1517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52744" y="2621664"/>
            <a:ext cx="614537" cy="1517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52745" y="4104407"/>
            <a:ext cx="614537" cy="1517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31357" y="5304414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Private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31357" y="3823842"/>
            <a:ext cx="262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Public key</a:t>
            </a:r>
            <a:endParaRPr lang="en-US" sz="28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2727" y="239865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73715" y="2398653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208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6410" y="971719"/>
            <a:ext cx="6177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Key Generation</a:t>
            </a:r>
            <a:endParaRPr lang="en-US" sz="6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18300" y="2633713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	Select two large prime numbers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59595" y="321848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i.e. p and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18300" y="3988190"/>
            <a:ext cx="8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	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Multiply p and q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endParaRPr lang="en-US" sz="8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59595" y="4575723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 = p * q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8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>
        <p14:pan dir="u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694978" y="-1410917"/>
            <a:ext cx="8453311" cy="924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9500" dirty="0" smtClean="0">
                <a:solidFill>
                  <a:schemeClr val="accent1"/>
                </a:solidFill>
              </a:rPr>
              <a:t>IN</a:t>
            </a:r>
            <a:endParaRPr lang="en-US" sz="59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60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048375" y="381000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28" y="1416425"/>
            <a:ext cx="1257318" cy="10096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416425"/>
            <a:ext cx="1257318" cy="1009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6" y="2905417"/>
            <a:ext cx="4933745" cy="2923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98040" y="1257792"/>
            <a:ext cx="614537" cy="15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52422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56782" y="625524"/>
            <a:ext cx="877572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Past</a:t>
            </a:r>
            <a:endParaRPr lang="en-US" sz="34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12875" y="94610"/>
            <a:ext cx="595856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>
                <a:solidFill>
                  <a:schemeClr val="accent1"/>
                </a:solidFill>
              </a:rPr>
              <a:t>IN</a:t>
            </a:r>
            <a:endParaRPr lang="en-US" sz="41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144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>
        <p159:morph option="byObject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000" y="3703290"/>
            <a:ext cx="482510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Past</a:t>
            </a:r>
            <a:endParaRPr lang="en-US" sz="199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-459579"/>
            <a:ext cx="595856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>
                <a:solidFill>
                  <a:schemeClr val="accent1"/>
                </a:solidFill>
              </a:rPr>
              <a:t>IN</a:t>
            </a:r>
            <a:endParaRPr lang="en-US" sz="344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29523" y="1129412"/>
            <a:ext cx="857606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1977</a:t>
            </a:r>
            <a:endParaRPr lang="en-US" sz="239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200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>
        <p159:morph option="byObject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000" y="3703290"/>
            <a:ext cx="482510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Past</a:t>
            </a:r>
            <a:endParaRPr lang="en-US" sz="16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879" y="-348735"/>
            <a:ext cx="595856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>
                <a:solidFill>
                  <a:schemeClr val="accent1"/>
                </a:solidFill>
              </a:rPr>
              <a:t>IN</a:t>
            </a:r>
            <a:endParaRPr lang="en-US" sz="344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972843" y="4285380"/>
            <a:ext cx="857606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1977</a:t>
            </a:r>
            <a:endParaRPr lang="en-US" sz="16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59344" y="1660819"/>
            <a:ext cx="570463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years</a:t>
            </a:r>
            <a:endParaRPr lang="en-US" sz="13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864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>
        <p159:morph option="byObject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000" y="3703290"/>
            <a:ext cx="482510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Past</a:t>
            </a:r>
            <a:endParaRPr lang="en-US" sz="199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-1143063"/>
            <a:ext cx="595856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 smtClean="0">
                <a:solidFill>
                  <a:schemeClr val="accent1"/>
                </a:solidFill>
              </a:rPr>
              <a:t>IN</a:t>
            </a:r>
            <a:endParaRPr lang="en-US" sz="41300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>
            <a:off x="2410990" y="2569143"/>
            <a:ext cx="85760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1977</a:t>
            </a:r>
            <a:endParaRPr lang="en-US" sz="239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5400000">
            <a:off x="7096964" y="2118578"/>
            <a:ext cx="519037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years</a:t>
            </a:r>
            <a:endParaRPr lang="en-US" sz="13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78523" y="4211122"/>
            <a:ext cx="896638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 smtClean="0">
                <a:solidFill>
                  <a:schemeClr val="accent2"/>
                </a:solidFill>
              </a:rPr>
              <a:t>ago</a:t>
            </a:r>
            <a:endParaRPr lang="en-US" sz="1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61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>
        <p159:morph option="byObject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95701" y="233435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123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63  = 7749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1335249">
            <a:off x="3682674" y="65745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96 * 56  = 4320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1053173">
            <a:off x="680867" y="47216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45 * 16  = 720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369044">
            <a:off x="2249103" y="260424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245 * 76  = 18620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373653">
            <a:off x="538236" y="387623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165  = 21780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490497">
            <a:off x="1713008" y="439691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312 * 461  = 143832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8104" y="595678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431 * 464  = 199984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13007" y="5727741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541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461  = 249401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760641">
            <a:off x="7824961" y="103691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612 * 731 = 447372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21207069">
            <a:off x="5183191" y="136227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731 * 981  = 717111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294169">
            <a:off x="1013126" y="1772477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1241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434  = 538594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95702" y="3385495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1312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576  = 755712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488722">
            <a:off x="4628277" y="513426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6134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1243  = 7624562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94749" y="4300066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82553">
            <a:off x="655085" y="3190323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83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 advClick="0">
        <p159:morph option="byObject"/>
      </p:transition>
    </mc:Choice>
    <mc:Fallback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45504" y="316547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123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63  = 7749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1335249">
            <a:off x="3680083" y="3142383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96 * 56  = 4320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1053173">
            <a:off x="4326619" y="286480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45 * 16  = 720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369044">
            <a:off x="2568081" y="282522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245 * 76  = 18620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373653">
            <a:off x="4072932" y="3396317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165  = 21780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490497">
            <a:off x="4067066" y="2934287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312 * 461  = 143832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2469" y="309352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431 * 464  = 199984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9649" y="304098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541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461  = 249401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760641">
            <a:off x="3490537" y="3293471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612 * 731 = 447372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21207069">
            <a:off x="3534586" y="295864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731 * 981  = 717111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294169">
            <a:off x="3835374" y="318117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1241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434  = 538594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625882" y="323883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1312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576  = 755712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488722">
            <a:off x="3490536" y="357955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6134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1243  = 7624562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69920" y="3506870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582553">
            <a:off x="3329084" y="3175078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90605" y="3228595"/>
            <a:ext cx="6320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13436</a:t>
            </a:r>
            <a:r>
              <a:rPr lang="en-US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134646  = 1809103656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3548" y="3404005"/>
            <a:ext cx="116669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3436643268</a:t>
            </a:r>
            <a:r>
              <a:rPr lang="en-US" sz="5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2264631134646 = 7.782726852 x 10^21  </a:t>
            </a:r>
            <a:endParaRPr lang="en-US" sz="5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369044">
            <a:off x="2568081" y="281732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245 * 76  = 18620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53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Click="0">
        <p159:morph option="byObject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640086">
            <a:off x="12527460" y="677513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123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63  = 7749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21335249">
            <a:off x="3595367" y="-71789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96 * 56  = 4320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21053173">
            <a:off x="18425" y="-93840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45 * 16  = 720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369044">
            <a:off x="6034035" y="-1616513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245 * 76  = 18620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21373653">
            <a:off x="1515701" y="8124472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165  = 21780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0490497">
            <a:off x="5320555" y="790472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312 * 461  = 143832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4938939" y="4631148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431 * 464  = 199984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533725" y="7042306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541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461  = 249401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760641">
            <a:off x="12397922" y="302219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612 * 731 = 447372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4477308">
            <a:off x="11639076" y="474361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731 * 981  = 717111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20170835">
            <a:off x="-6048789" y="737649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1241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434  = 538594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21987" y="-1121117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1312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576  = 755712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488722">
            <a:off x="9795080" y="8390552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6134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1243  = 7624562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8547" y="4322987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20705036">
            <a:off x="-6534607" y="2514816"/>
            <a:ext cx="6320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31642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46424  = 1468948208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8245" y="3072724"/>
            <a:ext cx="1166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3436643268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2264631134646 = 7.782726852 x 10^21  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9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517065" y="2068434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589 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6410" y="971719"/>
            <a:ext cx="61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Prime Factorization</a:t>
            </a:r>
            <a:endParaRPr lang="en-US" sz="5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24740" y="2714765"/>
            <a:ext cx="519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24740" y="3237985"/>
            <a:ext cx="519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5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24739" y="3761205"/>
            <a:ext cx="519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7</a:t>
            </a:r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24738" y="4284425"/>
            <a:ext cx="519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8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24737" y="4807645"/>
            <a:ext cx="1755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13 * xx 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" name="Straight Connector 2"/>
          <p:cNvCxnSpPr>
            <a:stCxn id="27" idx="1"/>
          </p:cNvCxnSpPr>
          <p:nvPr/>
        </p:nvCxnSpPr>
        <p:spPr>
          <a:xfrm>
            <a:off x="2824740" y="2976375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24737" y="3514234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24737" y="4022815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24736" y="4546035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90871" y="5092173"/>
            <a:ext cx="105714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410451" y="3252624"/>
            <a:ext cx="4631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19 * 31 = 589 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0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  <p:bldP spid="32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275525" y="2975323"/>
            <a:ext cx="5190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437000 </a:t>
            </a:r>
            <a:endParaRPr lang="en-US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4214" y="635289"/>
            <a:ext cx="61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Prime Factorization</a:t>
            </a:r>
            <a:endParaRPr lang="en-US" sz="54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1" y="2068434"/>
            <a:ext cx="3328624" cy="33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fad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41316" y="143582"/>
            <a:ext cx="6177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  <a:latin typeface="Akrobat ExtraBold" panose="00000900000000000000" pitchFamily="2" charset="0"/>
              </a:rPr>
              <a:t>Prime Factorization</a:t>
            </a:r>
            <a:endParaRPr lang="en-US" sz="3600" dirty="0">
              <a:solidFill>
                <a:schemeClr val="accent2"/>
              </a:solidFill>
              <a:latin typeface="Akrobat ExtraBold" panose="00000900000000000000" pitchFamily="2" charset="0"/>
            </a:endParaRPr>
          </a:p>
        </p:txBody>
      </p:sp>
      <p:pic>
        <p:nvPicPr>
          <p:cNvPr id="3" name="timecomplexity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6469" y="851468"/>
            <a:ext cx="5445605" cy="5408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205694" y="2272020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 required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3182" y="6112031"/>
            <a:ext cx="51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Size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 input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02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fade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048375" y="381000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28" y="1433204"/>
            <a:ext cx="1257318" cy="10096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828" y="1433204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98040" y="1274571"/>
            <a:ext cx="614537" cy="1517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24" y="1662059"/>
            <a:ext cx="8632229" cy="5114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62946" y="1274571"/>
            <a:ext cx="614537" cy="15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8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048375" y="381000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932" y="224345"/>
            <a:ext cx="9171072" cy="5108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26" y="123308"/>
            <a:ext cx="9500457" cy="52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0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6048375" y="-6219825"/>
            <a:ext cx="0" cy="59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9608" y="-1314179"/>
            <a:ext cx="14366007" cy="8001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18" y="40877"/>
            <a:ext cx="9500457" cy="529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1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2876" y="-1920823"/>
            <a:ext cx="7576324" cy="4220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71860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71860"/>
            <a:ext cx="1257318" cy="10096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42897" y="5318351"/>
            <a:ext cx="654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93" y="4246294"/>
            <a:ext cx="806848" cy="9125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0570" y="28598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0740" y="285989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36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2876" y="-1920823"/>
            <a:ext cx="7576324" cy="4220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71860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71860"/>
            <a:ext cx="1257318" cy="10096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42897" y="5318351"/>
            <a:ext cx="654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93" y="4246294"/>
            <a:ext cx="806848" cy="9125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40570" y="28598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0740" y="285989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817" y="1571860"/>
            <a:ext cx="18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Passphrase: 8725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93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53386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2876" y="-1920823"/>
            <a:ext cx="7576324" cy="4220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58" y="1571860"/>
            <a:ext cx="1257318" cy="100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08" y="1571860"/>
            <a:ext cx="1257318" cy="100962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42897" y="5318351"/>
            <a:ext cx="6547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0570" y="285989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Ram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60740" y="285989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Hari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9475" y="4666722"/>
            <a:ext cx="18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Passphrase: 8725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02" y="4570755"/>
            <a:ext cx="824785" cy="56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7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384</Words>
  <Application>Microsoft Office PowerPoint</Application>
  <PresentationFormat>Widescreen</PresentationFormat>
  <Paragraphs>132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Akrobat ExtraBold</vt:lpstr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prashant phuyal</cp:lastModifiedBy>
  <cp:revision>44</cp:revision>
  <dcterms:created xsi:type="dcterms:W3CDTF">2017-01-05T13:17:27Z</dcterms:created>
  <dcterms:modified xsi:type="dcterms:W3CDTF">2020-05-31T19:52:00Z</dcterms:modified>
</cp:coreProperties>
</file>